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41"/>
  </p:notesMasterIdLst>
  <p:handoutMasterIdLst>
    <p:handoutMasterId r:id="rId42"/>
  </p:handoutMasterIdLst>
  <p:sldIdLst>
    <p:sldId id="520" r:id="rId3"/>
    <p:sldId id="335" r:id="rId4"/>
    <p:sldId id="522" r:id="rId5"/>
    <p:sldId id="523" r:id="rId6"/>
    <p:sldId id="525" r:id="rId7"/>
    <p:sldId id="526" r:id="rId8"/>
    <p:sldId id="524" r:id="rId9"/>
    <p:sldId id="527" r:id="rId10"/>
    <p:sldId id="432" r:id="rId11"/>
    <p:sldId id="502" r:id="rId12"/>
    <p:sldId id="504" r:id="rId13"/>
    <p:sldId id="503" r:id="rId14"/>
    <p:sldId id="505" r:id="rId15"/>
    <p:sldId id="461" r:id="rId16"/>
    <p:sldId id="463" r:id="rId17"/>
    <p:sldId id="500" r:id="rId18"/>
    <p:sldId id="339" r:id="rId19"/>
    <p:sldId id="340" r:id="rId20"/>
    <p:sldId id="464" r:id="rId21"/>
    <p:sldId id="466" r:id="rId22"/>
    <p:sldId id="467" r:id="rId23"/>
    <p:sldId id="455" r:id="rId24"/>
    <p:sldId id="454" r:id="rId25"/>
    <p:sldId id="433" r:id="rId26"/>
    <p:sldId id="471" r:id="rId27"/>
    <p:sldId id="434" r:id="rId28"/>
    <p:sldId id="491" r:id="rId29"/>
    <p:sldId id="436" r:id="rId30"/>
    <p:sldId id="473" r:id="rId31"/>
    <p:sldId id="530" r:id="rId32"/>
    <p:sldId id="416" r:id="rId33"/>
    <p:sldId id="511" r:id="rId34"/>
    <p:sldId id="513" r:id="rId35"/>
    <p:sldId id="515" r:id="rId36"/>
    <p:sldId id="496" r:id="rId37"/>
    <p:sldId id="390" r:id="rId38"/>
    <p:sldId id="528" r:id="rId39"/>
    <p:sldId id="519" r:id="rId4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22"/>
            <p14:sldId id="523"/>
            <p14:sldId id="525"/>
            <p14:sldId id="526"/>
            <p14:sldId id="524"/>
            <p14:sldId id="527"/>
            <p14:sldId id="432"/>
            <p14:sldId id="502"/>
            <p14:sldId id="504"/>
            <p14:sldId id="503"/>
            <p14:sldId id="505"/>
            <p14:sldId id="461"/>
            <p14:sldId id="463"/>
            <p14:sldId id="500"/>
            <p14:sldId id="339"/>
            <p14:sldId id="340"/>
            <p14:sldId id="464"/>
            <p14:sldId id="466"/>
            <p14:sldId id="467"/>
            <p14:sldId id="455"/>
            <p14:sldId id="454"/>
            <p14:sldId id="433"/>
            <p14:sldId id="471"/>
            <p14:sldId id="434"/>
            <p14:sldId id="491"/>
            <p14:sldId id="436"/>
            <p14:sldId id="473"/>
            <p14:sldId id="530"/>
            <p14:sldId id="416"/>
            <p14:sldId id="511"/>
            <p14:sldId id="513"/>
            <p14:sldId id="515"/>
            <p14:sldId id="496"/>
            <p14:sldId id="390"/>
            <p14:sldId id="528"/>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2" autoAdjust="0"/>
    <p:restoredTop sz="85226" autoAdjust="0"/>
  </p:normalViewPr>
  <p:slideViewPr>
    <p:cSldViewPr snapToGrid="0">
      <p:cViewPr>
        <p:scale>
          <a:sx n="100" d="100"/>
          <a:sy n="100" d="100"/>
        </p:scale>
        <p:origin x="-912" y="-384"/>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1/9/2012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1/9/2012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ableverity.com/wp-content/uploads/2009/12/Im-just-a-bill.jp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www.flickr.com/photos/cvander/5569384441/"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flickr.com/photos/tonynetone/2688212829/"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flickr.com/photos/psd/364160900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flickr.com/photos/paalia/2806711443/"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www.manning.com/bibeault2/" TargetMode="External"/><Relationship Id="rId3" Type="http://schemas.openxmlformats.org/officeDocument/2006/relationships/hyperlink" Target="http://www.peachpit.com/store/product.aspx?isbn=0321687299" TargetMode="External"/><Relationship Id="rId7" Type="http://schemas.openxmlformats.org/officeDocument/2006/relationships/hyperlink" Target="http://oreilly.com/catalog/9781593272821/"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oreilly.com/catalog/9780596517748/" TargetMode="External"/><Relationship Id="rId5" Type="http://schemas.openxmlformats.org/officeDocument/2006/relationships/hyperlink" Target="http://www.speaking-in-styles.com/index.php/the-book/css3-visual-quickstart-guide/" TargetMode="External"/><Relationship Id="rId4" Type="http://schemas.openxmlformats.org/officeDocument/2006/relationships/hyperlink" Target="http://oreilly.com/catalog/9780596806033"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flickr.com/photos/studholme/480090613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flickr.com/photos/mindaugasdanys/376600920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flickr.com/photos/daniello/422213306/"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745464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HTML5</a:t>
            </a:r>
            <a:r>
              <a:rPr lang="en-US" baseline="0" dirty="0" smtClean="0"/>
              <a:t> “support” isn’t an easy thing to “</a:t>
            </a:r>
            <a:r>
              <a:rPr lang="en-US" baseline="0" dirty="0" err="1" smtClean="0"/>
              <a:t>suss</a:t>
            </a:r>
            <a:r>
              <a:rPr lang="en-US" baseline="0" dirty="0" smtClean="0"/>
              <a:t> out.” But don’t worry, we’ll discuss browser support for each technology </a:t>
            </a:r>
            <a:r>
              <a:rPr lang="en-US" baseline="0" smtClean="0"/>
              <a:t>we discuss.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825446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Expose ourselves to a breadth</a:t>
            </a:r>
            <a:r>
              <a:rPr lang="en-US" baseline="0" dirty="0" smtClean="0"/>
              <a:t> of HTML5 technologies </a:t>
            </a:r>
            <a:r>
              <a:rPr lang="en-US" baseline="0" dirty="0" smtClean="0">
                <a:sym typeface="Wingdings"/>
              </a:rPr>
              <a:t> </a:t>
            </a:r>
            <a:r>
              <a:rPr lang="en-US" dirty="0" smtClean="0"/>
              <a:t>This is</a:t>
            </a:r>
            <a:r>
              <a:rPr lang="en-US" baseline="0" dirty="0" smtClean="0"/>
              <a:t> broad, and not deep. We’re not assuming you already know most of this stuff</a:t>
            </a:r>
          </a:p>
          <a:p>
            <a:pPr marL="228600" indent="-228600">
              <a:buAutoNum type="arabicParenR"/>
            </a:pPr>
            <a:r>
              <a:rPr lang="en-US" baseline="0" dirty="0" smtClean="0"/>
              <a:t>Get (our hands) dirty </a:t>
            </a:r>
            <a:r>
              <a:rPr lang="en-US" baseline="0" dirty="0" smtClean="0">
                <a:sym typeface="Wingdings"/>
              </a:rPr>
              <a:t> </a:t>
            </a:r>
            <a:r>
              <a:rPr lang="en-US" baseline="0" dirty="0" smtClean="0"/>
              <a:t>You don</a:t>
            </a:r>
            <a:r>
              <a:rPr lang="fr-FR" baseline="0" dirty="0" smtClean="0"/>
              <a:t>’</a:t>
            </a:r>
            <a:r>
              <a:rPr lang="en-US" baseline="0" dirty="0" smtClean="0"/>
              <a:t>t want to hear us drone on, so most of out time will be focused on labs, we’ll be here to help</a:t>
            </a:r>
          </a:p>
          <a:p>
            <a:pPr marL="228600" indent="-228600">
              <a:buAutoNum type="arabicParenR"/>
            </a:pPr>
            <a:r>
              <a:rPr lang="en-US" baseline="0" dirty="0" smtClean="0"/>
              <a:t>Leave hungry to learn more </a:t>
            </a:r>
            <a:r>
              <a:rPr lang="en-US" baseline="0" dirty="0" smtClean="0">
                <a:sym typeface="Wingdings"/>
              </a:rPr>
              <a:t> </a:t>
            </a:r>
            <a:r>
              <a:rPr lang="en-US" baseline="0" dirty="0" smtClean="0"/>
              <a:t>This pre-compiler should lay the foundation for you learning more about HTML5 on your own after you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177241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1/9/2012 11:03 AM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33</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1/9/2012 11:03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 link bundle for all content from the pre-compiler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796524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working on a series of articles</a:t>
            </a:r>
            <a:r>
              <a:rPr lang="en-US" baseline="0" dirty="0" smtClean="0"/>
              <a:t> on HTML5 for MSDN Magazine, and I encourage you to check these out as you dig deeper in your studies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1066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522975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www.delicious.com/stacks/view/OTAw5u"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bit.ly/wFG8PT" TargetMode="External"/><Relationship Id="rId7" Type="http://schemas.openxmlformats.org/officeDocument/2006/relationships/hyperlink" Target="http://bit.ly/xjMVmR"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bit.ly/xHAiui" TargetMode="External"/><Relationship Id="rId5" Type="http://schemas.openxmlformats.org/officeDocument/2006/relationships/hyperlink" Target="http://bit.ly/wRLEl4" TargetMode="External"/><Relationship Id="rId4" Type="http://schemas.openxmlformats.org/officeDocument/2006/relationships/hyperlink" Target="http://bit.ly/wAAGiz"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HTML5 – The </a:t>
            </a:r>
            <a:r>
              <a:rPr lang="en-US" dirty="0" err="1" smtClean="0"/>
              <a:t>CodeMash</a:t>
            </a:r>
            <a:r>
              <a:rPr lang="en-US" dirty="0" smtClean="0"/>
              <a:t> </a:t>
            </a:r>
            <a:r>
              <a:rPr lang="en-US" dirty="0" err="1" smtClean="0"/>
              <a:t>Precompiler</a:t>
            </a:r>
            <a:endParaRPr lang="en-US" dirty="0"/>
          </a:p>
        </p:txBody>
      </p:sp>
      <p:sp>
        <p:nvSpPr>
          <p:cNvPr id="6" name="Subtitle 5"/>
          <p:cNvSpPr>
            <a:spLocks noGrp="1"/>
          </p:cNvSpPr>
          <p:nvPr>
            <p:ph type="subTitle" idx="1"/>
          </p:nvPr>
        </p:nvSpPr>
        <p:spPr>
          <a:xfrm>
            <a:off x="957264" y="3967272"/>
            <a:ext cx="5087936" cy="1608028"/>
          </a:xfrm>
        </p:spPr>
        <p:txBody>
          <a:bodyPr/>
          <a:lstStyle/>
          <a:p>
            <a:r>
              <a:rPr lang="en-US" dirty="0" smtClean="0"/>
              <a:t>Brandon Satrom</a:t>
            </a:r>
          </a:p>
          <a:p>
            <a:r>
              <a:rPr lang="en-US" dirty="0" smtClean="0"/>
              <a:t>@</a:t>
            </a:r>
            <a:r>
              <a:rPr lang="en-US" dirty="0" err="1" smtClean="0"/>
              <a:t>BrandonSatrom</a:t>
            </a:r>
            <a:r>
              <a:rPr lang="en-US" dirty="0" smtClean="0"/>
              <a:t> UserInexperience.com</a:t>
            </a:r>
            <a:endParaRPr lang="en-US" dirty="0"/>
          </a:p>
        </p:txBody>
      </p:sp>
      <p:sp>
        <p:nvSpPr>
          <p:cNvPr id="4" name="Subtitle 5"/>
          <p:cNvSpPr txBox="1">
            <a:spLocks/>
          </p:cNvSpPr>
          <p:nvPr/>
        </p:nvSpPr>
        <p:spPr>
          <a:xfrm>
            <a:off x="2976564" y="3967272"/>
            <a:ext cx="5087936" cy="1608028"/>
          </a:xfrm>
          <a:prstGeom prst="rect">
            <a:avLst/>
          </a:prstGeom>
        </p:spPr>
        <p:txBody>
          <a:bodyPr vert="horz" wrap="square" lIns="0" tIns="0" rIns="0" bIns="0" rtlCol="0">
            <a:noAutofit/>
          </a:bodyPr>
          <a:lstStyle>
            <a:lvl1pPr marL="0" indent="0" algn="l" defTabSz="914363" rtl="0" eaLnBrk="1" latinLnBrk="0" hangingPunct="1">
              <a:lnSpc>
                <a:spcPct val="90000"/>
              </a:lnSpc>
              <a:spcBef>
                <a:spcPts val="0"/>
              </a:spcBef>
              <a:buSzPct val="90000"/>
              <a:buFontTx/>
              <a:buNone/>
              <a:defRPr sz="3200" kern="1200">
                <a:gradFill>
                  <a:gsLst>
                    <a:gs pos="0">
                      <a:schemeClr val="tx1"/>
                    </a:gs>
                    <a:gs pos="86000">
                      <a:schemeClr val="tx1"/>
                    </a:gs>
                  </a:gsLst>
                  <a:lin ang="5400000" scaled="0"/>
                </a:gradFill>
                <a:latin typeface="+mn-lt"/>
                <a:ea typeface="+mn-ea"/>
                <a:cs typeface="+mn-cs"/>
              </a:defRPr>
            </a:lvl1pPr>
            <a:lvl2pPr marL="457182" indent="0" algn="ctr" defTabSz="914363" rtl="0" eaLnBrk="1" latinLnBrk="0" hangingPunct="1">
              <a:lnSpc>
                <a:spcPct val="90000"/>
              </a:lnSpc>
              <a:spcBef>
                <a:spcPct val="20000"/>
              </a:spcBef>
              <a:buSzPct val="90000"/>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SzPct val="90000"/>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dirty="0" smtClean="0"/>
              <a:t>Clark Sell</a:t>
            </a:r>
          </a:p>
          <a:p>
            <a:pPr algn="r"/>
            <a:r>
              <a:rPr lang="en-US" dirty="0" smtClean="0"/>
              <a:t>@CSell5</a:t>
            </a:r>
          </a:p>
          <a:p>
            <a:pPr algn="r"/>
            <a:r>
              <a:rPr lang="en-US" dirty="0" err="1" smtClean="0"/>
              <a:t>csell.net</a:t>
            </a:r>
            <a:endParaRPr lang="en-US" dirty="0"/>
          </a:p>
        </p:txBody>
      </p:sp>
      <p:cxnSp>
        <p:nvCxnSpPr>
          <p:cNvPr id="3" name="Straight Connector 2"/>
          <p:cNvCxnSpPr/>
          <p:nvPr/>
        </p:nvCxnSpPr>
        <p:spPr>
          <a:xfrm>
            <a:off x="5118100" y="3975100"/>
            <a:ext cx="838200" cy="130810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96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smtClean="0"/>
              <a:t>Defining HTML5</a:t>
            </a:r>
            <a:r>
              <a:rPr lang="en-US" baseline="30000" smtClean="0"/>
              <a:t>*</a:t>
            </a:r>
            <a:r>
              <a:rPr lang="en-US" smtClean="0"/>
              <a:t/>
            </a:r>
            <a:br>
              <a:rPr lang="en-US"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825465"/>
            <a:ext cx="4382926" cy="2744879"/>
            <a:chOff x="713947" y="3825465"/>
            <a:chExt cx="4382926" cy="2744879"/>
          </a:xfrm>
        </p:grpSpPr>
        <p:grpSp>
          <p:nvGrpSpPr>
            <p:cNvPr id="15" name="Group 14"/>
            <p:cNvGrpSpPr/>
            <p:nvPr/>
          </p:nvGrpSpPr>
          <p:grpSpPr>
            <a:xfrm>
              <a:off x="713947" y="3825465"/>
              <a:ext cx="4382926" cy="2744879"/>
              <a:chOff x="713947" y="3825465"/>
              <a:chExt cx="4382926" cy="2744879"/>
            </a:xfrm>
          </p:grpSpPr>
          <p:sp>
            <p:nvSpPr>
              <p:cNvPr id="29" name="Right Arrow 28"/>
              <p:cNvSpPr/>
              <p:nvPr/>
            </p:nvSpPr>
            <p:spPr bwMode="auto">
              <a:xfrm rot="19742353">
                <a:off x="2906246" y="3825465"/>
                <a:ext cx="2190627"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Brandon</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1" i="0" u="none" strike="noStrike" kern="1200" cap="none" spc="0" normalizeH="0" baseline="0" noProof="0" dirty="0" err="1" smtClean="0">
                <a:ln>
                  <a:noFill/>
                </a:ln>
                <a:solidFill>
                  <a:srgbClr val="800000"/>
                </a:soli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573462" y="808995"/>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Clark</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err="1" smtClean="0"/>
              <a:t>www.csell.net</a:t>
            </a:r>
            <a:endParaRPr lang="en-US" dirty="0" smtClean="0"/>
          </a:p>
          <a:p>
            <a:r>
              <a:rPr lang="en-US" dirty="0" smtClean="0"/>
              <a:t>@CSell5</a:t>
            </a:r>
          </a:p>
          <a:p>
            <a:r>
              <a:rPr lang="en-US" dirty="0" err="1" smtClean="0"/>
              <a:t>csell@microsoft.com</a:t>
            </a:r>
            <a:endParaRPr lang="en-US" dirty="0"/>
          </a:p>
        </p:txBody>
      </p:sp>
      <p:sp>
        <p:nvSpPr>
          <p:cNvPr id="7" name="Content Placeholder 2"/>
          <p:cNvSpPr txBox="1">
            <a:spLocks/>
          </p:cNvSpPr>
          <p:nvPr/>
        </p:nvSpPr>
        <p:spPr>
          <a:xfrm>
            <a:off x="4638675" y="3200400"/>
            <a:ext cx="8496300" cy="3429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indent="-460375" defTabSz="914363">
              <a:lnSpc>
                <a:spcPct val="90000"/>
              </a:lnSpc>
              <a:buSzPct val="90000"/>
              <a:buBlip>
                <a:blip r:embed="rId3"/>
              </a:buBlip>
            </a:pPr>
            <a:r>
              <a:rPr lang="en-US" dirty="0">
                <a:gradFill>
                  <a:gsLst>
                    <a:gs pos="0">
                      <a:schemeClr val="tx1"/>
                    </a:gs>
                    <a:gs pos="86000">
                      <a:schemeClr val="tx1"/>
                    </a:gs>
                  </a:gsLst>
                  <a:lin ang="5400000" scaled="0"/>
                </a:gradFill>
              </a:rPr>
              <a:t>Husband, Father, Geek, Grease Monkey </a:t>
            </a:r>
          </a:p>
          <a:p>
            <a:pPr marL="860425" lvl="2" indent="-460375" defTabSz="914363">
              <a:lnSpc>
                <a:spcPct val="90000"/>
              </a:lnSpc>
              <a:buSzPct val="90000"/>
              <a:buBlip>
                <a:blip r:embed="rId3"/>
              </a:buBlip>
            </a:pPr>
            <a:r>
              <a:rPr lang="en-US" dirty="0">
                <a:gradFill>
                  <a:gsLst>
                    <a:gs pos="0">
                      <a:schemeClr val="tx1"/>
                    </a:gs>
                    <a:gs pos="86000">
                      <a:schemeClr val="tx1"/>
                    </a:gs>
                  </a:gsLst>
                  <a:lin ang="5400000" scaled="0"/>
                </a:gradFill>
              </a:rPr>
              <a:t>aka: just a normal person</a:t>
            </a:r>
          </a:p>
          <a:p>
            <a:pPr marL="460375" indent="-460375" defTabSz="914363">
              <a:lnSpc>
                <a:spcPct val="90000"/>
              </a:lnSpc>
              <a:buSzPct val="90000"/>
              <a:buBlip>
                <a:blip r:embed="rId3"/>
              </a:buBlip>
            </a:pPr>
            <a:r>
              <a:rPr lang="en-US" dirty="0">
                <a:gradFill>
                  <a:gsLst>
                    <a:gs pos="0">
                      <a:schemeClr val="tx1"/>
                    </a:gs>
                    <a:gs pos="86000">
                      <a:schemeClr val="tx1"/>
                    </a:gs>
                  </a:gsLst>
                  <a:lin ang="5400000" scaled="0"/>
                </a:gradFill>
              </a:rPr>
              <a:t>Web Evangelist, Microsoft</a:t>
            </a:r>
          </a:p>
          <a:p>
            <a:pPr marL="460375" indent="-460375" defTabSz="914363">
              <a:lnSpc>
                <a:spcPct val="90000"/>
              </a:lnSpc>
              <a:buSzPct val="90000"/>
              <a:buBlip>
                <a:blip r:embed="rId3"/>
              </a:buBlip>
            </a:pPr>
            <a:r>
              <a:rPr lang="en-US" dirty="0">
                <a:gradFill>
                  <a:gsLst>
                    <a:gs pos="0">
                      <a:schemeClr val="tx1"/>
                    </a:gs>
                    <a:gs pos="86000">
                      <a:schemeClr val="tx1"/>
                    </a:gs>
                  </a:gsLst>
                  <a:lin ang="5400000" scaled="0"/>
                </a:gradFill>
              </a:rPr>
              <a:t>Web Developer</a:t>
            </a:r>
          </a:p>
          <a:p>
            <a:pPr marL="460375" indent="-460375" defTabSz="914363">
              <a:lnSpc>
                <a:spcPct val="90000"/>
              </a:lnSpc>
              <a:buSzPct val="90000"/>
              <a:buBlip>
                <a:blip r:embed="rId3"/>
              </a:buBlip>
            </a:pPr>
            <a:r>
              <a:rPr lang="en-US" dirty="0">
                <a:gradFill>
                  <a:gsLst>
                    <a:gs pos="0">
                      <a:schemeClr val="tx1"/>
                    </a:gs>
                    <a:gs pos="86000">
                      <a:schemeClr val="tx1"/>
                    </a:gs>
                  </a:gsLst>
                  <a:lin ang="5400000" scaled="0"/>
                </a:gradFill>
              </a:rPr>
              <a:t>Live between CHI and MKE </a:t>
            </a:r>
          </a:p>
          <a:p>
            <a:endParaRPr lang="en-US" dirty="0" smtClean="0">
              <a:latin typeface="Segoe Light" pitchFamily="34" charset="0"/>
            </a:endParaRPr>
          </a:p>
          <a:p>
            <a:endParaRPr lang="en-US" dirty="0">
              <a:latin typeface="Segoe Light" pitchFamily="34" charset="0"/>
            </a:endParaRPr>
          </a:p>
        </p:txBody>
      </p:sp>
      <p:pic>
        <p:nvPicPr>
          <p:cNvPr id="8" name="Picture 3" descr="C:\Users\csell\Downloads\b6 (2).jpg"/>
          <p:cNvPicPr>
            <a:picLocks noChangeAspect="1" noChangeArrowheads="1"/>
          </p:cNvPicPr>
          <p:nvPr/>
        </p:nvPicPr>
        <p:blipFill rotWithShape="1">
          <a:blip r:embed="rId4">
            <a:extLst>
              <a:ext uri="{28A0092B-C50C-407E-A947-70E740481C1C}">
                <a14:useLocalDpi xmlns:a14="http://schemas.microsoft.com/office/drawing/2010/main" val="0"/>
              </a:ext>
            </a:extLst>
          </a:blip>
          <a:srcRect l="26008" t="28293" r="18498"/>
          <a:stretch/>
        </p:blipFill>
        <p:spPr bwMode="auto">
          <a:xfrm>
            <a:off x="-171450" y="3200400"/>
            <a:ext cx="4283075" cy="40573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84622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3" y="228603"/>
            <a:ext cx="11149013"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“HTML5”	</a:t>
            </a:r>
            <a:endParaRPr lang="en-US" dirty="0"/>
          </a:p>
        </p:txBody>
      </p:sp>
      <p:graphicFrame>
        <p:nvGraphicFramePr>
          <p:cNvPr id="14" name="Content Placeholder 5"/>
          <p:cNvGraphicFramePr>
            <a:graphicFrameLocks/>
          </p:cNvGraphicFramePr>
          <p:nvPr>
            <p:extLst>
              <p:ext uri="{D42A27DB-BD31-4B8C-83A1-F6EECF244321}">
                <p14:modId xmlns:p14="http://schemas.microsoft.com/office/powerpoint/2010/main" val="3586237891"/>
              </p:ext>
            </p:extLst>
          </p:nvPr>
        </p:nvGraphicFramePr>
        <p:xfrm>
          <a:off x="2088247" y="2031276"/>
          <a:ext cx="7836622" cy="181863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dirty="0"/>
                    </a:p>
                  </a:txBody>
                  <a:tcPr/>
                </a:tc>
                <a:tc rowSpan="2">
                  <a:txBody>
                    <a:bodyPr/>
                    <a:lstStyle/>
                    <a:p>
                      <a:endParaRPr lang="en-US" sz="1600" dirty="0"/>
                    </a:p>
                  </a:txBody>
                  <a:tcPr/>
                </a:tc>
                <a:tc rowSpan="2">
                  <a:txBody>
                    <a:bodyPr/>
                    <a:lstStyle/>
                    <a:p>
                      <a:endParaRPr lang="en-US" dirty="0"/>
                    </a:p>
                  </a:txBody>
                  <a:tcPr/>
                </a:tc>
                <a:tc rowSpan="2">
                  <a:txBody>
                    <a:bodyPr/>
                    <a:lstStyle/>
                    <a:p>
                      <a:endParaRPr lang="en-US" dirty="0"/>
                    </a:p>
                  </a:txBody>
                  <a:tcPr/>
                </a:tc>
                <a:tc rowSpan="2">
                  <a:txBody>
                    <a:bodyPr/>
                    <a:lstStyle/>
                    <a:p>
                      <a:endParaRPr lang="en-US" dirty="0"/>
                    </a:p>
                  </a:txBody>
                  <a:tcPr/>
                </a:tc>
                <a:tc gridSpan="3">
                  <a:txBody>
                    <a:bodyPr/>
                    <a:lstStyle/>
                    <a:p>
                      <a:pPr algn="ctr"/>
                      <a:r>
                        <a:rPr lang="en-US" dirty="0" smtClean="0"/>
                        <a:t>Mobile</a:t>
                      </a:r>
                      <a:endParaRPr lang="en-US" dirty="0">
                        <a:solidFill>
                          <a:srgbClr val="FFC425"/>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n-US" sz="2400" b="1" dirty="0" smtClean="0">
                          <a:solidFill>
                            <a:schemeClr val="bg1"/>
                          </a:solidFill>
                        </a:rPr>
                        <a:t>9</a:t>
                      </a:r>
                      <a:endParaRPr lang="en-US" sz="2400" b="1" dirty="0">
                        <a:solidFill>
                          <a:schemeClr val="bg1"/>
                        </a:solidFill>
                      </a:endParaRPr>
                    </a:p>
                  </a:txBody>
                  <a:tcPr/>
                </a:tc>
                <a:tc>
                  <a:txBody>
                    <a:bodyPr/>
                    <a:lstStyle/>
                    <a:p>
                      <a:pPr algn="ctr"/>
                      <a:r>
                        <a:rPr lang="en-US" sz="2400" b="1" dirty="0" smtClean="0">
                          <a:solidFill>
                            <a:schemeClr val="bg1"/>
                          </a:solidFill>
                        </a:rPr>
                        <a:t>13</a:t>
                      </a:r>
                      <a:endParaRPr lang="en-US" sz="2400" b="1" dirty="0">
                        <a:solidFill>
                          <a:schemeClr val="bg1"/>
                        </a:solidFill>
                      </a:endParaRPr>
                    </a:p>
                  </a:txBody>
                  <a:tcPr/>
                </a:tc>
                <a:tc>
                  <a:txBody>
                    <a:bodyPr/>
                    <a:lstStyle/>
                    <a:p>
                      <a:pPr algn="ctr"/>
                      <a:r>
                        <a:rPr lang="en-US" sz="2400" b="1" dirty="0" smtClean="0">
                          <a:solidFill>
                            <a:schemeClr val="bg1"/>
                          </a:solidFill>
                        </a:rPr>
                        <a:t>3.5</a:t>
                      </a:r>
                      <a:endParaRPr lang="en-US" sz="2400" b="1" dirty="0">
                        <a:solidFill>
                          <a:schemeClr val="bg1"/>
                        </a:solidFill>
                      </a:endParaRPr>
                    </a:p>
                  </a:txBody>
                  <a:tcPr/>
                </a:tc>
                <a:tc>
                  <a:txBody>
                    <a:bodyPr/>
                    <a:lstStyle/>
                    <a:p>
                      <a:pPr algn="ctr"/>
                      <a:r>
                        <a:rPr lang="en-US" sz="2400" b="1" dirty="0" smtClean="0">
                          <a:solidFill>
                            <a:schemeClr val="bg1"/>
                          </a:solidFill>
                        </a:rPr>
                        <a:t>11</a:t>
                      </a:r>
                      <a:endParaRPr lang="en-US" sz="2400" b="1" dirty="0">
                        <a:solidFill>
                          <a:schemeClr val="bg1"/>
                        </a:solidFill>
                      </a:endParaRPr>
                    </a:p>
                  </a:txBody>
                  <a:tcPr/>
                </a:tc>
                <a:tc>
                  <a:txBody>
                    <a:bodyPr/>
                    <a:lstStyle/>
                    <a:p>
                      <a:pPr algn="ctr"/>
                      <a:r>
                        <a:rPr lang="en-US" sz="2400" b="1" dirty="0" smtClean="0">
                          <a:solidFill>
                            <a:schemeClr val="bg1"/>
                          </a:solidFill>
                        </a:rPr>
                        <a:t>4</a:t>
                      </a:r>
                      <a:endParaRPr lang="en-US" sz="2400" b="1" dirty="0">
                        <a:solidFill>
                          <a:schemeClr val="bg1"/>
                        </a:solidFill>
                      </a:endParaRPr>
                    </a:p>
                  </a:txBody>
                  <a:tcPr/>
                </a:tc>
                <a:tc>
                  <a:txBody>
                    <a:bodyPr/>
                    <a:lstStyle/>
                    <a:p>
                      <a:pPr algn="ctr"/>
                      <a:r>
                        <a:rPr lang="en-US" sz="2400" b="1" dirty="0" smtClean="0">
                          <a:solidFill>
                            <a:schemeClr val="bg1"/>
                          </a:solidFill>
                        </a:rPr>
                        <a:t>9</a:t>
                      </a:r>
                      <a:endParaRPr lang="en-US" sz="2400" b="1" dirty="0">
                        <a:solidFill>
                          <a:schemeClr val="bg1"/>
                        </a:solidFill>
                      </a:endParaRPr>
                    </a:p>
                  </a:txBody>
                  <a:tcPr/>
                </a:tc>
                <a:tc>
                  <a:txBody>
                    <a:bodyPr/>
                    <a:lstStyle/>
                    <a:p>
                      <a:pPr algn="ctr"/>
                      <a:r>
                        <a:rPr lang="en-US" sz="2400" b="1" dirty="0" smtClean="0">
                          <a:solidFill>
                            <a:schemeClr val="bg1"/>
                          </a:solidFill>
                        </a:rPr>
                        <a:t>2.3</a:t>
                      </a:r>
                      <a:endParaRPr lang="en-US" sz="2400" b="1" dirty="0">
                        <a:solidFill>
                          <a:schemeClr val="bg1"/>
                        </a:solidFill>
                      </a:endParaRPr>
                    </a:p>
                  </a:txBody>
                  <a:tcPr/>
                </a:tc>
                <a:tc>
                  <a:txBody>
                    <a:bodyPr/>
                    <a:lstStyle/>
                    <a:p>
                      <a:pPr algn="ctr"/>
                      <a:r>
                        <a:rPr lang="en-US" sz="2400" b="1" dirty="0" smtClean="0">
                          <a:solidFill>
                            <a:schemeClr val="bg1"/>
                          </a:solidFill>
                        </a:rPr>
                        <a:t>4.2</a:t>
                      </a:r>
                      <a:endParaRPr lang="en-US" sz="2400" b="1" dirty="0">
                        <a:solidFill>
                          <a:schemeClr val="bg1"/>
                        </a:solidFill>
                      </a:endParaRPr>
                    </a:p>
                  </a:txBody>
                  <a:tcPr/>
                </a:tc>
              </a:tr>
            </a:tbl>
          </a:graphicData>
        </a:graphic>
      </p:graphicFrame>
      <p:pic>
        <p:nvPicPr>
          <p:cNvPr id="15" name="Picture 14"/>
          <p:cNvPicPr>
            <a:picLocks noChangeAspect="1"/>
          </p:cNvPicPr>
          <p:nvPr/>
        </p:nvPicPr>
        <p:blipFill>
          <a:blip r:embed="rId3"/>
          <a:stretch>
            <a:fillRect/>
          </a:stretch>
        </p:blipFill>
        <p:spPr>
          <a:xfrm>
            <a:off x="2151108" y="2193169"/>
            <a:ext cx="1042309" cy="1042309"/>
          </a:xfrm>
          <a:prstGeom prst="rect">
            <a:avLst/>
          </a:prstGeom>
        </p:spPr>
      </p:pic>
      <p:pic>
        <p:nvPicPr>
          <p:cNvPr id="16" name="Picture 15"/>
          <p:cNvPicPr>
            <a:picLocks noChangeAspect="1"/>
          </p:cNvPicPr>
          <p:nvPr/>
        </p:nvPicPr>
        <p:blipFill>
          <a:blip r:embed="rId4"/>
          <a:stretch>
            <a:fillRect/>
          </a:stretch>
        </p:blipFill>
        <p:spPr>
          <a:xfrm>
            <a:off x="4473424" y="2200882"/>
            <a:ext cx="1037771" cy="1037771"/>
          </a:xfrm>
          <a:prstGeom prst="rect">
            <a:avLst/>
          </a:prstGeom>
        </p:spPr>
      </p:pic>
      <p:pic>
        <p:nvPicPr>
          <p:cNvPr id="17" name="Picture 16"/>
          <p:cNvPicPr>
            <a:picLocks noChangeAspect="1"/>
          </p:cNvPicPr>
          <p:nvPr/>
        </p:nvPicPr>
        <p:blipFill>
          <a:blip r:embed="rId5"/>
          <a:stretch>
            <a:fillRect/>
          </a:stretch>
        </p:blipFill>
        <p:spPr>
          <a:xfrm>
            <a:off x="5606750" y="2197707"/>
            <a:ext cx="956731" cy="1040946"/>
          </a:xfrm>
          <a:prstGeom prst="rect">
            <a:avLst/>
          </a:prstGeom>
        </p:spPr>
      </p:pic>
      <p:pic>
        <p:nvPicPr>
          <p:cNvPr id="25" name="Picture 24"/>
          <p:cNvPicPr>
            <a:picLocks noChangeAspect="1"/>
          </p:cNvPicPr>
          <p:nvPr/>
        </p:nvPicPr>
        <p:blipFill>
          <a:blip r:embed="rId6"/>
          <a:stretch>
            <a:fillRect/>
          </a:stretch>
        </p:blipFill>
        <p:spPr>
          <a:xfrm>
            <a:off x="3315909" y="2189240"/>
            <a:ext cx="1046238" cy="1046238"/>
          </a:xfrm>
          <a:prstGeom prst="rect">
            <a:avLst/>
          </a:prstGeom>
        </p:spPr>
      </p:pic>
      <p:pic>
        <p:nvPicPr>
          <p:cNvPr id="26" name="Picture 25"/>
          <p:cNvPicPr>
            <a:picLocks noChangeAspect="1"/>
          </p:cNvPicPr>
          <p:nvPr/>
        </p:nvPicPr>
        <p:blipFill>
          <a:blip r:embed="rId7"/>
          <a:stretch>
            <a:fillRect/>
          </a:stretch>
        </p:blipFill>
        <p:spPr>
          <a:xfrm>
            <a:off x="6691691" y="2199672"/>
            <a:ext cx="1038981" cy="1038981"/>
          </a:xfrm>
          <a:prstGeom prst="rect">
            <a:avLst/>
          </a:prstGeom>
        </p:spPr>
      </p:pic>
      <p:pic>
        <p:nvPicPr>
          <p:cNvPr id="27" name="Picture 26"/>
          <p:cNvPicPr>
            <a:picLocks noChangeAspect="1"/>
          </p:cNvPicPr>
          <p:nvPr/>
        </p:nvPicPr>
        <p:blipFill>
          <a:blip r:embed="rId8"/>
          <a:stretch>
            <a:fillRect/>
          </a:stretch>
        </p:blipFill>
        <p:spPr>
          <a:xfrm>
            <a:off x="8462432" y="2533712"/>
            <a:ext cx="701766" cy="701766"/>
          </a:xfrm>
          <a:prstGeom prst="rect">
            <a:avLst/>
          </a:prstGeom>
        </p:spPr>
      </p:pic>
      <p:pic>
        <p:nvPicPr>
          <p:cNvPr id="28" name="Picture 27"/>
          <p:cNvPicPr>
            <a:picLocks noChangeAspect="1"/>
          </p:cNvPicPr>
          <p:nvPr/>
        </p:nvPicPr>
        <p:blipFill>
          <a:blip r:embed="rId3"/>
          <a:stretch>
            <a:fillRect/>
          </a:stretch>
        </p:blipFill>
        <p:spPr>
          <a:xfrm>
            <a:off x="7802031" y="2611362"/>
            <a:ext cx="624116" cy="624116"/>
          </a:xfrm>
          <a:prstGeom prst="rect">
            <a:avLst/>
          </a:prstGeom>
        </p:spPr>
      </p:pic>
      <p:pic>
        <p:nvPicPr>
          <p:cNvPr id="29" name="Picture 28"/>
          <p:cNvPicPr>
            <a:picLocks noChangeAspect="1"/>
          </p:cNvPicPr>
          <p:nvPr/>
        </p:nvPicPr>
        <p:blipFill>
          <a:blip r:embed="rId7"/>
          <a:stretch>
            <a:fillRect/>
          </a:stretch>
        </p:blipFill>
        <p:spPr>
          <a:xfrm>
            <a:off x="9224673" y="2611362"/>
            <a:ext cx="639387" cy="639387"/>
          </a:xfrm>
          <a:prstGeom prst="rect">
            <a:avLst/>
          </a:prstGeom>
        </p:spPr>
      </p:pic>
      <p:sp>
        <p:nvSpPr>
          <p:cNvPr id="4" name="Rectangle 3"/>
          <p:cNvSpPr/>
          <p:nvPr/>
        </p:nvSpPr>
        <p:spPr>
          <a:xfrm rot="19809664">
            <a:off x="2046279" y="2764194"/>
            <a:ext cx="7883232" cy="110799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600" b="1" kern="1200" spc="50" baseline="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j-lt"/>
                <a:cs typeface="Arial" charset="0"/>
              </a:rPr>
              <a:t>It Depends?!?#@#</a:t>
            </a:r>
            <a:endParaRPr lang="en-US" sz="6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7801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HTML5 &amp; Microsoft*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IE9, IE Platform Previews and HTML5 Labs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HTML5 in Microsoft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Questions?</a:t>
            </a:r>
            <a:endParaRPr lang="en-US" dirty="0"/>
          </a:p>
        </p:txBody>
      </p:sp>
    </p:spTree>
    <p:extLst>
      <p:ext uri="{BB962C8B-B14F-4D97-AF65-F5344CB8AC3E}">
        <p14:creationId xmlns:p14="http://schemas.microsoft.com/office/powerpoint/2010/main" val="261645072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Goals for Today</a:t>
            </a:r>
            <a:endParaRPr lang="en-US" dirty="0"/>
          </a:p>
        </p:txBody>
      </p:sp>
      <p:sp>
        <p:nvSpPr>
          <p:cNvPr id="3" name="Text Placeholder 2"/>
          <p:cNvSpPr>
            <a:spLocks noGrp="1"/>
          </p:cNvSpPr>
          <p:nvPr>
            <p:ph type="body" sz="quarter" idx="10"/>
          </p:nvPr>
        </p:nvSpPr>
        <p:spPr>
          <a:xfrm>
            <a:off x="519112" y="1447799"/>
            <a:ext cx="11149013" cy="2302169"/>
          </a:xfrm>
        </p:spPr>
        <p:txBody>
          <a:bodyPr/>
          <a:lstStyle/>
          <a:p>
            <a:pPr marL="914400" indent="-914400">
              <a:buFont typeface="+mj-ea"/>
              <a:buAutoNum type="circleNumDbPlain"/>
            </a:pPr>
            <a:r>
              <a:rPr lang="en-US" sz="4800" dirty="0" smtClean="0"/>
              <a:t>Expose ourselves</a:t>
            </a:r>
          </a:p>
          <a:p>
            <a:pPr marL="914400" indent="-914400">
              <a:buFont typeface="+mj-ea"/>
              <a:buAutoNum type="circleNumDbPlain"/>
            </a:pPr>
            <a:r>
              <a:rPr lang="en-US" sz="4800" dirty="0" smtClean="0"/>
              <a:t>Get dirty</a:t>
            </a:r>
          </a:p>
          <a:p>
            <a:pPr marL="914400" indent="-914400">
              <a:buFont typeface="+mj-ea"/>
              <a:buAutoNum type="circleNumDbPlain"/>
            </a:pPr>
            <a:r>
              <a:rPr lang="en-US" sz="4800" dirty="0" smtClean="0"/>
              <a:t>Leave hungry</a:t>
            </a:r>
            <a:endParaRPr lang="en-US" sz="4800" dirty="0"/>
          </a:p>
        </p:txBody>
      </p:sp>
    </p:spTree>
    <p:extLst>
      <p:ext uri="{BB962C8B-B14F-4D97-AF65-F5344CB8AC3E}">
        <p14:creationId xmlns:p14="http://schemas.microsoft.com/office/powerpoint/2010/main" val="231292604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Our Agenda</a:t>
            </a:r>
            <a:endParaRPr lang="en-US" dirty="0"/>
          </a:p>
        </p:txBody>
      </p:sp>
      <p:sp>
        <p:nvSpPr>
          <p:cNvPr id="3" name="Text Placeholder 2"/>
          <p:cNvSpPr>
            <a:spLocks noGrp="1"/>
          </p:cNvSpPr>
          <p:nvPr>
            <p:ph type="body" sz="quarter" idx="10"/>
          </p:nvPr>
        </p:nvSpPr>
        <p:spPr>
          <a:xfrm>
            <a:off x="519112" y="1168399"/>
            <a:ext cx="11149013" cy="5338897"/>
          </a:xfrm>
        </p:spPr>
        <p:txBody>
          <a:bodyPr/>
          <a:lstStyle/>
          <a:p>
            <a:r>
              <a:rPr lang="en-US" sz="2800" dirty="0" smtClean="0"/>
              <a:t>Introduction to HTML5 – 20 Minutes</a:t>
            </a:r>
          </a:p>
          <a:p>
            <a:r>
              <a:rPr lang="en-US" sz="2800" dirty="0" smtClean="0"/>
              <a:t>HTML5 Core – 20 Minutes</a:t>
            </a:r>
          </a:p>
          <a:p>
            <a:r>
              <a:rPr lang="en-US" sz="2800" b="1" dirty="0" smtClean="0"/>
              <a:t>Lab 1 – 20 Minutes</a:t>
            </a:r>
          </a:p>
          <a:p>
            <a:r>
              <a:rPr lang="en-US" sz="2800" dirty="0" smtClean="0"/>
              <a:t>CSS3 – 30 Minutes</a:t>
            </a:r>
          </a:p>
          <a:p>
            <a:r>
              <a:rPr lang="en-US" sz="2800" b="1" dirty="0" smtClean="0"/>
              <a:t>Lab 2 – 30 Minutes</a:t>
            </a:r>
          </a:p>
          <a:p>
            <a:r>
              <a:rPr lang="en-US" sz="2800" dirty="0" smtClean="0"/>
              <a:t>JavaScript APIs – 20 Minutes</a:t>
            </a:r>
          </a:p>
          <a:p>
            <a:r>
              <a:rPr lang="en-US" sz="2800" b="1" dirty="0" smtClean="0"/>
              <a:t>Lab 3 – 30 Minutes</a:t>
            </a:r>
          </a:p>
          <a:p>
            <a:r>
              <a:rPr lang="en-US" sz="2800" dirty="0" err="1" smtClean="0"/>
              <a:t>ECMAScript</a:t>
            </a:r>
            <a:r>
              <a:rPr lang="en-US" sz="2800" dirty="0" smtClean="0"/>
              <a:t> – 20 Minutes</a:t>
            </a:r>
          </a:p>
          <a:p>
            <a:r>
              <a:rPr lang="en-US" sz="2800" b="1" dirty="0" smtClean="0"/>
              <a:t>Lab 4 – 20 Minutes</a:t>
            </a:r>
          </a:p>
          <a:p>
            <a:r>
              <a:rPr lang="en-US" sz="2800" dirty="0" smtClean="0"/>
              <a:t>Responsive Web Design – 10 Minutes</a:t>
            </a:r>
          </a:p>
          <a:p>
            <a:r>
              <a:rPr lang="en-US" sz="2800" b="1" dirty="0" smtClean="0"/>
              <a:t>Lab V – 20 Minutes</a:t>
            </a:r>
            <a:endParaRPr lang="en-US" sz="2800" b="1" dirty="0"/>
          </a:p>
        </p:txBody>
      </p:sp>
    </p:spTree>
    <p:extLst>
      <p:ext uri="{BB962C8B-B14F-4D97-AF65-F5344CB8AC3E}">
        <p14:creationId xmlns:p14="http://schemas.microsoft.com/office/powerpoint/2010/main" val="428524883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ALL YOUR LINKS ARE BELONG TO US!</a:t>
            </a:r>
            <a:endParaRPr lang="en-US" dirty="0"/>
          </a:p>
        </p:txBody>
      </p:sp>
      <p:sp>
        <p:nvSpPr>
          <p:cNvPr id="3" name="Text Placeholder 2"/>
          <p:cNvSpPr>
            <a:spLocks noGrp="1"/>
          </p:cNvSpPr>
          <p:nvPr>
            <p:ph type="body" sz="quarter" idx="10"/>
          </p:nvPr>
        </p:nvSpPr>
        <p:spPr>
          <a:xfrm>
            <a:off x="519112" y="2515031"/>
            <a:ext cx="11149013" cy="2589940"/>
          </a:xfrm>
        </p:spPr>
        <p:txBody>
          <a:bodyPr anchor="ctr"/>
          <a:lstStyle/>
          <a:p>
            <a:pPr marL="0" indent="0" algn="ctr">
              <a:buNone/>
            </a:pPr>
            <a:r>
              <a:rPr lang="en-US" sz="5400" dirty="0" smtClean="0">
                <a:hlinkClick r:id="rId3"/>
              </a:rPr>
              <a:t>github.com</a:t>
            </a:r>
            <a:r>
              <a:rPr lang="en-US" sz="5400" dirty="0">
                <a:hlinkClick r:id="rId3"/>
              </a:rPr>
              <a:t>/csell5/HTML5-</a:t>
            </a:r>
            <a:r>
              <a:rPr lang="en-US" sz="5400" dirty="0" smtClean="0">
                <a:hlinkClick r:id="rId3"/>
              </a:rPr>
              <a:t>Compiler</a:t>
            </a:r>
            <a:endParaRPr lang="en-US" sz="5400" dirty="0">
              <a:hlinkClick r:id="rId3"/>
            </a:endParaRPr>
          </a:p>
          <a:p>
            <a:pPr marL="0" indent="0" algn="ctr">
              <a:buNone/>
            </a:pPr>
            <a:endParaRPr lang="en-US" sz="5400" dirty="0" smtClean="0">
              <a:hlinkClick r:id="rId3"/>
            </a:endParaRPr>
          </a:p>
          <a:p>
            <a:pPr marL="0" indent="0" algn="ctr">
              <a:buNone/>
            </a:pPr>
            <a:r>
              <a:rPr lang="en-US" sz="5400" dirty="0" smtClean="0">
                <a:hlinkClick r:id="rId3"/>
              </a:rPr>
              <a:t>delicious.com</a:t>
            </a:r>
            <a:r>
              <a:rPr lang="en-US" sz="5400" dirty="0">
                <a:hlinkClick r:id="rId3"/>
              </a:rPr>
              <a:t>/stacks/view/</a:t>
            </a:r>
            <a:r>
              <a:rPr lang="en-US" sz="5400" dirty="0" smtClean="0">
                <a:hlinkClick r:id="rId3"/>
              </a:rPr>
              <a:t>OTAw5u</a:t>
            </a:r>
            <a:r>
              <a:rPr lang="en-US" sz="5400" dirty="0" smtClean="0"/>
              <a:t> </a:t>
            </a:r>
            <a:endParaRPr lang="en-US" sz="5400" dirty="0"/>
          </a:p>
        </p:txBody>
      </p:sp>
    </p:spTree>
    <p:extLst>
      <p:ext uri="{BB962C8B-B14F-4D97-AF65-F5344CB8AC3E}">
        <p14:creationId xmlns:p14="http://schemas.microsoft.com/office/powerpoint/2010/main" val="256016544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HTML5 in MSDN Magazine</a:t>
            </a:r>
            <a:endParaRPr lang="en-US" dirty="0"/>
          </a:p>
        </p:txBody>
      </p:sp>
      <p:sp>
        <p:nvSpPr>
          <p:cNvPr id="3" name="Text Placeholder 2"/>
          <p:cNvSpPr>
            <a:spLocks noGrp="1"/>
          </p:cNvSpPr>
          <p:nvPr>
            <p:ph type="body" sz="quarter" idx="10"/>
          </p:nvPr>
        </p:nvSpPr>
        <p:spPr>
          <a:xfrm>
            <a:off x="279400" y="1447799"/>
            <a:ext cx="11633200" cy="4394201"/>
          </a:xfrm>
        </p:spPr>
        <p:txBody>
          <a:bodyPr anchor="ctr"/>
          <a:lstStyle/>
          <a:p>
            <a:r>
              <a:rPr lang="en-US" dirty="0" smtClean="0"/>
              <a:t>Building Apps with HTML5 </a:t>
            </a:r>
            <a:r>
              <a:rPr lang="en-US" dirty="0"/>
              <a:t>- </a:t>
            </a:r>
            <a:r>
              <a:rPr lang="en-US" dirty="0" smtClean="0">
                <a:hlinkClick r:id="rId3"/>
              </a:rPr>
              <a:t>bit.ly</a:t>
            </a:r>
            <a:r>
              <a:rPr lang="en-US" dirty="0">
                <a:hlinkClick r:id="rId3"/>
              </a:rPr>
              <a:t>/</a:t>
            </a:r>
            <a:r>
              <a:rPr lang="en-US" dirty="0" smtClean="0">
                <a:hlinkClick r:id="rId3"/>
              </a:rPr>
              <a:t>wFG8PT</a:t>
            </a:r>
            <a:endParaRPr lang="en-US" dirty="0" smtClean="0"/>
          </a:p>
          <a:p>
            <a:r>
              <a:rPr lang="en-US" dirty="0" smtClean="0"/>
              <a:t>Leave No Browser Behind </a:t>
            </a:r>
            <a:r>
              <a:rPr lang="en-US" dirty="0"/>
              <a:t>- </a:t>
            </a:r>
            <a:r>
              <a:rPr lang="en-US" dirty="0" smtClean="0">
                <a:hlinkClick r:id="rId4"/>
              </a:rPr>
              <a:t>bit.ly</a:t>
            </a:r>
            <a:r>
              <a:rPr lang="en-US" dirty="0">
                <a:hlinkClick r:id="rId4"/>
              </a:rPr>
              <a:t>/</a:t>
            </a:r>
            <a:r>
              <a:rPr lang="en-US" dirty="0" smtClean="0">
                <a:hlinkClick r:id="rId4"/>
              </a:rPr>
              <a:t>wAAGiz</a:t>
            </a:r>
            <a:r>
              <a:rPr lang="en-US" dirty="0" smtClean="0"/>
              <a:t> </a:t>
            </a:r>
          </a:p>
          <a:p>
            <a:r>
              <a:rPr lang="en-US" dirty="0" smtClean="0"/>
              <a:t>Better Web Forms with HTML5 Forms </a:t>
            </a:r>
            <a:r>
              <a:rPr lang="en-US" dirty="0"/>
              <a:t>- </a:t>
            </a:r>
            <a:r>
              <a:rPr lang="en-US" dirty="0" smtClean="0">
                <a:hlinkClick r:id="rId5"/>
              </a:rPr>
              <a:t>bit.ly</a:t>
            </a:r>
            <a:r>
              <a:rPr lang="en-US" dirty="0">
                <a:hlinkClick r:id="rId5"/>
              </a:rPr>
              <a:t>/</a:t>
            </a:r>
            <a:r>
              <a:rPr lang="en-US" dirty="0" smtClean="0">
                <a:hlinkClick r:id="rId5"/>
              </a:rPr>
              <a:t>wRLEl4</a:t>
            </a:r>
            <a:r>
              <a:rPr lang="en-US" dirty="0" smtClean="0"/>
              <a:t> </a:t>
            </a:r>
          </a:p>
          <a:p>
            <a:r>
              <a:rPr lang="en-US" dirty="0" smtClean="0"/>
              <a:t>Integrating Geolocation into Web </a:t>
            </a:r>
            <a:r>
              <a:rPr lang="en-US" dirty="0"/>
              <a:t>Applications - </a:t>
            </a:r>
            <a:r>
              <a:rPr lang="en-US" dirty="0" smtClean="0">
                <a:hlinkClick r:id="rId6"/>
              </a:rPr>
              <a:t>bit.ly</a:t>
            </a:r>
            <a:r>
              <a:rPr lang="en-US" dirty="0">
                <a:hlinkClick r:id="rId6"/>
              </a:rPr>
              <a:t>/</a:t>
            </a:r>
            <a:r>
              <a:rPr lang="en-US" dirty="0" smtClean="0">
                <a:hlinkClick r:id="rId6"/>
              </a:rPr>
              <a:t>xHAiui</a:t>
            </a:r>
            <a:r>
              <a:rPr lang="en-US" dirty="0" smtClean="0"/>
              <a:t> </a:t>
            </a:r>
          </a:p>
          <a:p>
            <a:r>
              <a:rPr lang="en-US" dirty="0" smtClean="0"/>
              <a:t>Using HTML5 </a:t>
            </a:r>
            <a:r>
              <a:rPr lang="en-US" dirty="0"/>
              <a:t>Canvas </a:t>
            </a:r>
            <a:r>
              <a:rPr lang="en-US" dirty="0" smtClean="0"/>
              <a:t>for </a:t>
            </a:r>
            <a:r>
              <a:rPr lang="en-US" dirty="0"/>
              <a:t>Data </a:t>
            </a:r>
            <a:r>
              <a:rPr lang="en-US" dirty="0" smtClean="0"/>
              <a:t>Visualization - </a:t>
            </a:r>
            <a:r>
              <a:rPr lang="en-US" dirty="0" smtClean="0">
                <a:hlinkClick r:id="rId7"/>
              </a:rPr>
              <a:t>bit.ly</a:t>
            </a:r>
            <a:r>
              <a:rPr lang="en-US" dirty="0">
                <a:hlinkClick r:id="rId7"/>
              </a:rPr>
              <a:t>/</a:t>
            </a:r>
            <a:r>
              <a:rPr lang="en-US" dirty="0" smtClean="0">
                <a:hlinkClick r:id="rId7"/>
              </a:rPr>
              <a:t>xjMVmR</a:t>
            </a:r>
            <a:r>
              <a:rPr lang="en-US" dirty="0" smtClean="0"/>
              <a:t> </a:t>
            </a:r>
            <a:endParaRPr lang="en-US" dirty="0"/>
          </a:p>
        </p:txBody>
      </p:sp>
    </p:spTree>
    <p:extLst>
      <p:ext uri="{BB962C8B-B14F-4D97-AF65-F5344CB8AC3E}">
        <p14:creationId xmlns:p14="http://schemas.microsoft.com/office/powerpoint/2010/main" val="16192143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Let’s get started…</a:t>
            </a:r>
            <a:endParaRPr lang="en-US" dirty="0"/>
          </a:p>
        </p:txBody>
      </p:sp>
    </p:spTree>
    <p:extLst>
      <p:ext uri="{BB962C8B-B14F-4D97-AF65-F5344CB8AC3E}">
        <p14:creationId xmlns:p14="http://schemas.microsoft.com/office/powerpoint/2010/main" val="63947203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20683"/>
          </a:xfrm>
        </p:spPr>
        <p:txBody>
          <a:bodyPr/>
          <a:lstStyle/>
          <a:p>
            <a:r>
              <a:rPr lang="en-US" dirty="0" smtClean="0"/>
              <a:t>Agenda (for the next 15 minutes)</a:t>
            </a:r>
            <a:endParaRPr lang="en-US" dirty="0"/>
          </a:p>
        </p:txBody>
      </p:sp>
      <p:sp>
        <p:nvSpPr>
          <p:cNvPr id="4" name="Subtitle 3"/>
          <p:cNvSpPr>
            <a:spLocks noGrp="1"/>
          </p:cNvSpPr>
          <p:nvPr>
            <p:ph type="body" sz="quarter" idx="10"/>
          </p:nvPr>
        </p:nvSpPr>
        <p:spPr>
          <a:xfrm>
            <a:off x="519112" y="1447799"/>
            <a:ext cx="11149013" cy="3159839"/>
          </a:xfrm>
        </p:spPr>
        <p:txBody>
          <a:bodyPr/>
          <a:lstStyle/>
          <a:p>
            <a:r>
              <a:rPr lang="en-US" dirty="0" smtClean="0"/>
              <a:t>What is “HTML5”?</a:t>
            </a:r>
          </a:p>
          <a:p>
            <a:r>
              <a:rPr lang="en-US" dirty="0" smtClean="0"/>
              <a:t>Defining HTML5</a:t>
            </a:r>
          </a:p>
          <a:p>
            <a:r>
              <a:rPr lang="en-US" dirty="0" smtClean="0"/>
              <a:t>The five most important words about HTML5</a:t>
            </a:r>
          </a:p>
          <a:p>
            <a:r>
              <a:rPr lang="en-US" dirty="0" smtClean="0"/>
              <a:t>Browser Support for “HTML5”</a:t>
            </a:r>
          </a:p>
          <a:p>
            <a:r>
              <a:rPr lang="en-US" dirty="0" smtClean="0"/>
              <a:t>HTML5 &amp; Microsoft</a:t>
            </a:r>
          </a:p>
          <a:p>
            <a:r>
              <a:rPr lang="en-US" dirty="0"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20891</TotalTime>
  <Words>4956</Words>
  <Application>Microsoft Office PowerPoint</Application>
  <PresentationFormat>Custom</PresentationFormat>
  <Paragraphs>459</Paragraphs>
  <Slides>38</Slides>
  <Notes>34</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TENA11_BreakoutSession_Template_16x9_Final_032411</vt:lpstr>
      <vt:lpstr>1_White with Consolas font for code slides</vt:lpstr>
      <vt:lpstr>HTML5 – The CodeMash Precompiler</vt:lpstr>
      <vt:lpstr>About Brandon</vt:lpstr>
      <vt:lpstr>About Clark</vt:lpstr>
      <vt:lpstr>Goals for Today</vt:lpstr>
      <vt:lpstr>Our Agenda</vt:lpstr>
      <vt:lpstr>ALL YOUR LINKS ARE BELONG TO US!</vt:lpstr>
      <vt:lpstr>HTML5 in MSDN Magazine</vt:lpstr>
      <vt:lpstr>PowerPoint Presentation</vt:lpstr>
      <vt:lpstr>Agenda (for the next 15 minutes)</vt:lpstr>
      <vt:lpstr>What is “HTML5”?</vt:lpstr>
      <vt:lpstr>“Upgrade the site to HTML5?           by close of business TOMORROW?”</vt:lpstr>
      <vt:lpstr>What does “HTML5” Mean to YOU?*</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Browser Support for “HTML5” </vt:lpstr>
      <vt:lpstr>HTML5 &amp; Microsoft* </vt:lpstr>
      <vt:lpstr>Microsoft Approach</vt:lpstr>
      <vt:lpstr>Work with Developers</vt:lpstr>
      <vt:lpstr>Innovate with Emerging Standards</vt:lpstr>
      <vt:lpstr>HTML5 in Microsoft Web Technologies</vt:lpstr>
      <vt:lpstr>Things You Need to Learn (a.k.a. Resources)</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Clark Sell</cp:lastModifiedBy>
  <cp:revision>529</cp:revision>
  <cp:lastPrinted>2010-05-11T05:02:34Z</cp:lastPrinted>
  <dcterms:created xsi:type="dcterms:W3CDTF">2011-03-31T21:30:46Z</dcterms:created>
  <dcterms:modified xsi:type="dcterms:W3CDTF">2012-01-09T17:12:12Z</dcterms:modified>
</cp:coreProperties>
</file>